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4" r:id="rId3"/>
    <p:sldId id="294" r:id="rId4"/>
    <p:sldId id="305" r:id="rId5"/>
    <p:sldId id="289" r:id="rId6"/>
    <p:sldId id="307" r:id="rId7"/>
    <p:sldId id="318" r:id="rId8"/>
    <p:sldId id="297" r:id="rId9"/>
    <p:sldId id="316" r:id="rId10"/>
    <p:sldId id="306" r:id="rId11"/>
    <p:sldId id="308" r:id="rId12"/>
    <p:sldId id="295" r:id="rId13"/>
    <p:sldId id="309" r:id="rId14"/>
    <p:sldId id="310" r:id="rId15"/>
    <p:sldId id="311" r:id="rId16"/>
    <p:sldId id="302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s" initials="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87333" autoAdjust="0"/>
  </p:normalViewPr>
  <p:slideViewPr>
    <p:cSldViewPr showGuides="1">
      <p:cViewPr varScale="1">
        <p:scale>
          <a:sx n="65" d="100"/>
          <a:sy n="65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6B4F7-777D-44D3-ACEF-3E1A2B3B206D}" type="datetimeFigureOut">
              <a:rPr lang="en-US" smtClean="0"/>
              <a:pPr/>
              <a:t>3/4/2011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9D8D1-49A2-4AB6-8588-F4A62A294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60BFE-9B53-4E10-B8FB-E522A3DD0EA4}" type="datetimeFigureOut">
              <a:rPr lang="en-US" smtClean="0"/>
              <a:pPr/>
              <a:t>3/4/2011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BA978-9B48-4D8E-90CE-E20F244728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Story</a:t>
            </a:r>
            <a:r>
              <a:rPr lang="en-US" baseline="0" dirty="0" smtClean="0"/>
              <a:t> of being bumped at a school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BA978-9B48-4D8E-90CE-E20F244728E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work:</a:t>
            </a:r>
          </a:p>
          <a:p>
            <a:r>
              <a:rPr lang="en-US" dirty="0" smtClean="0"/>
              <a:t>Hint</a:t>
            </a:r>
            <a:r>
              <a:rPr lang="en-US" baseline="0" dirty="0" smtClean="0"/>
              <a:t> that it involves much of what we ask of students to be successful: Communication, Follow-through, ownership and setting measurable goals with a specific timeframe.</a:t>
            </a:r>
          </a:p>
          <a:p>
            <a:r>
              <a:rPr lang="en-US" baseline="0" dirty="0" smtClean="0"/>
              <a:t>What doesn’t work: Talk through scenarios during table discussion of when a partnership worked well and why. Talk through challenges at engaging partners/problem solve.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BA978-9B48-4D8E-90CE-E20F244728E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thinking about</a:t>
            </a:r>
            <a:r>
              <a:rPr lang="en-US" baseline="0" dirty="0" smtClean="0"/>
              <a:t> opportunities for initial engagement, ask yourself the following:</a:t>
            </a:r>
          </a:p>
          <a:p>
            <a:r>
              <a:rPr lang="en-US" baseline="0" dirty="0" smtClean="0"/>
              <a:t>-Who (who is already connected/familiar with our academy that could help with outreach, who is located in the geographic region, who would have a vested interest in our academy theme)</a:t>
            </a:r>
          </a:p>
          <a:p>
            <a:r>
              <a:rPr lang="en-US" baseline="0" dirty="0" smtClean="0"/>
              <a:t>-What (what do the partners want to get out of their involvement, what is a specific area of expertise, skill, trade, story they can share, what are they willing to support or champion)</a:t>
            </a:r>
          </a:p>
          <a:p>
            <a:r>
              <a:rPr lang="en-US" baseline="0" dirty="0" smtClean="0"/>
              <a:t>-Why (Work together to commit to a specific goal such as improved attendance, higher enrollment, high numbers of students applying to two and four year colleges or trade schools, attainment of industry-specific skills)</a:t>
            </a:r>
          </a:p>
          <a:p>
            <a:r>
              <a:rPr lang="en-US" baseline="0" dirty="0" smtClean="0"/>
              <a:t>-When (set a time-frame of when will each objective be completed and intermediate steps needed to achieve overall goals)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BA978-9B48-4D8E-90CE-E20F244728E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BA978-9B48-4D8E-90CE-E20F244728E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BA978-9B48-4D8E-90CE-E20F244728E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85A87E-71F6-47B6-975A-75D58B9008D2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Brainstorm </a:t>
            </a:r>
            <a:r>
              <a:rPr lang="en-US" dirty="0"/>
              <a:t>each </a:t>
            </a:r>
            <a:r>
              <a:rPr lang="en-US" dirty="0" smtClean="0"/>
              <a:t>item</a:t>
            </a:r>
          </a:p>
          <a:p>
            <a:r>
              <a:rPr lang="en-US" dirty="0" smtClean="0"/>
              <a:t>Professional industry associations, Rotary,</a:t>
            </a:r>
            <a:r>
              <a:rPr lang="en-US" baseline="0" dirty="0" smtClean="0"/>
              <a:t> Chamber, Kiwanis</a:t>
            </a:r>
          </a:p>
          <a:p>
            <a:r>
              <a:rPr lang="en-US" baseline="0" dirty="0" smtClean="0"/>
              <a:t>Social: Social Networking Sites</a:t>
            </a:r>
          </a:p>
          <a:p>
            <a:r>
              <a:rPr lang="en-US" baseline="0" dirty="0" smtClean="0"/>
              <a:t>Student alumni</a:t>
            </a:r>
            <a:endParaRPr lang="en-US" dirty="0"/>
          </a:p>
        </p:txBody>
      </p:sp>
      <p:sp>
        <p:nvSpPr>
          <p:cNvPr id="71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-Set objectives (see</a:t>
            </a:r>
            <a:r>
              <a:rPr lang="en-US" baseline="0" dirty="0" smtClean="0"/>
              <a:t> Advisory Board storymap)</a:t>
            </a:r>
          </a:p>
          <a:p>
            <a:r>
              <a:rPr lang="en-US" baseline="0" dirty="0" smtClean="0"/>
              <a:t>Agendas/Minutes: Quick turn-around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BA978-9B48-4D8E-90CE-E20F244728E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33600"/>
            <a:ext cx="7467600" cy="1622425"/>
          </a:xfrm>
        </p:spPr>
        <p:txBody>
          <a:bodyPr anchor="t" anchorCtr="0">
            <a:noAutofit/>
          </a:bodyPr>
          <a:lstStyle>
            <a:lvl1pPr algn="l">
              <a:defRPr>
                <a:solidFill>
                  <a:schemeClr val="bg1"/>
                </a:solidFill>
                <a:latin typeface="Adobe Garamond Pro Bold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189538"/>
            <a:ext cx="6400800" cy="5334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Adobe Garamond Pro Bol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228600"/>
            <a:ext cx="9144000" cy="1524000"/>
            <a:chOff x="0" y="1905000"/>
            <a:chExt cx="9144000" cy="1524000"/>
          </a:xfrm>
        </p:grpSpPr>
        <p:sp>
          <p:nvSpPr>
            <p:cNvPr id="15" name="Rectangle 2"/>
            <p:cNvSpPr>
              <a:spLocks/>
            </p:cNvSpPr>
            <p:nvPr userDrawn="1"/>
          </p:nvSpPr>
          <p:spPr bwMode="auto">
            <a:xfrm>
              <a:off x="0" y="1905000"/>
              <a:ext cx="9144000" cy="152400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dirty="0"/>
            </a:p>
          </p:txBody>
        </p:sp>
        <p:pic>
          <p:nvPicPr>
            <p:cNvPr id="16" name="Picture 3"/>
            <p:cNvPicPr>
              <a:picLocks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1" y="2152139"/>
              <a:ext cx="3352799" cy="11578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pic>
        <p:nvPicPr>
          <p:cNvPr id="23553" name="Picture 2" descr="NAF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81000"/>
            <a:ext cx="2057400" cy="1137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6172200" cy="12954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2529" name="Picture 2" descr="NAF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28600"/>
            <a:ext cx="1828800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7962"/>
            <a:ext cx="7772400" cy="1362075"/>
          </a:xfrm>
        </p:spPr>
        <p:txBody>
          <a:bodyPr anchor="t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1676400"/>
            <a:ext cx="9144000" cy="2514600"/>
            <a:chOff x="0" y="1676400"/>
            <a:chExt cx="9144000" cy="2514600"/>
          </a:xfrm>
        </p:grpSpPr>
        <p:sp>
          <p:nvSpPr>
            <p:cNvPr id="4" name="Rectangle 2"/>
            <p:cNvSpPr>
              <a:spLocks/>
            </p:cNvSpPr>
            <p:nvPr userDrawn="1"/>
          </p:nvSpPr>
          <p:spPr bwMode="auto">
            <a:xfrm>
              <a:off x="0" y="1676400"/>
              <a:ext cx="9144000" cy="251460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pic>
          <p:nvPicPr>
            <p:cNvPr id="5" name="Picture 3"/>
            <p:cNvPicPr>
              <a:picLocks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00" y="1878013"/>
              <a:ext cx="6035675" cy="20843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7962"/>
            <a:ext cx="7772400" cy="1362075"/>
          </a:xfrm>
        </p:spPr>
        <p:txBody>
          <a:bodyPr anchor="t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31F73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7" name="Rectangle 1"/>
          <p:cNvSpPr>
            <a:spLocks/>
          </p:cNvSpPr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031F73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-112" charset="0"/>
              <a:ea typeface="ヒラギノ明朝 ProN W3" pitchFamily="-112" charset="-128"/>
              <a:cs typeface="ヒラギノ明朝 ProN W3" pitchFamily="-112" charset="-128"/>
              <a:sym typeface="Times New Roman" pitchFamily="-112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00200"/>
            <a:ext cx="739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4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781" y="152400"/>
            <a:ext cx="967219" cy="969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59" r:id="rId8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>
          <a:solidFill>
            <a:schemeClr val="bg2"/>
          </a:solidFill>
          <a:latin typeface="Garamond Premr Pro Smb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Frutiger LT Std 55 Roman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utiger LT Std 55 Roman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utiger LT Std 55 Roman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utiger LT Std 55 Roman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utiger LT Std 55 Roman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nectedcalifornia.org/" TargetMode="External"/><Relationship Id="rId2" Type="http://schemas.openxmlformats.org/officeDocument/2006/relationships/hyperlink" Target="http://www.naf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33600"/>
            <a:ext cx="6858000" cy="1622425"/>
          </a:xfrm>
        </p:spPr>
        <p:txBody>
          <a:bodyPr>
            <a:noAutofit/>
          </a:bodyPr>
          <a:lstStyle/>
          <a:p>
            <a:r>
              <a:rPr lang="en-US" sz="3600" b="1" i="1" dirty="0" smtClean="0"/>
              <a:t>Engaging Business and Community Partners in New Roles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sz="2800" b="1" dirty="0" smtClean="0"/>
              <a:t>Educating for Careers Conference</a:t>
            </a:r>
            <a:br>
              <a:rPr lang="en-US" sz="2800" b="1" dirty="0" smtClean="0"/>
            </a:br>
            <a:r>
              <a:rPr lang="en-US" sz="2800" b="1" dirty="0" smtClean="0"/>
              <a:t>March 5, 2011</a:t>
            </a:r>
            <a:br>
              <a:rPr lang="en-US" sz="2800" b="1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90600" y="5562600"/>
            <a:ext cx="7696200" cy="533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Rob Atterbury- ConnectEd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Cindy McHugh – National Academy Foundation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848600" cy="1295400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dirty="0" smtClean="0"/>
              <a:t>Value of a Business/Community </a:t>
            </a:r>
            <a:br>
              <a:rPr lang="en-US" sz="3600" dirty="0" smtClean="0"/>
            </a:br>
            <a:r>
              <a:rPr lang="en-US" sz="3600" dirty="0" smtClean="0"/>
              <a:t>Partner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Curriculum support</a:t>
            </a:r>
          </a:p>
          <a:p>
            <a:r>
              <a:rPr lang="en-US" dirty="0" smtClean="0"/>
              <a:t>A true partner</a:t>
            </a:r>
          </a:p>
          <a:p>
            <a:r>
              <a:rPr lang="en-US" dirty="0" smtClean="0"/>
              <a:t>Network to others</a:t>
            </a:r>
          </a:p>
          <a:p>
            <a:r>
              <a:rPr lang="en-US" dirty="0" smtClean="0"/>
              <a:t>Advocate/protect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Who should be included?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College partners</a:t>
            </a:r>
          </a:p>
          <a:p>
            <a:r>
              <a:rPr lang="en-US" dirty="0" smtClean="0"/>
              <a:t>Business related to the academy or pathway</a:t>
            </a:r>
          </a:p>
          <a:p>
            <a:r>
              <a:rPr lang="en-US" dirty="0" smtClean="0"/>
              <a:t>HR professionals</a:t>
            </a:r>
          </a:p>
          <a:p>
            <a:r>
              <a:rPr lang="en-US" dirty="0" smtClean="0"/>
              <a:t>Community based organizations that support your students</a:t>
            </a:r>
          </a:p>
          <a:p>
            <a:r>
              <a:rPr lang="en-US" dirty="0" smtClean="0"/>
              <a:t>Academy Director</a:t>
            </a:r>
          </a:p>
          <a:p>
            <a:r>
              <a:rPr lang="en-US" dirty="0" smtClean="0"/>
              <a:t>Principal</a:t>
            </a:r>
          </a:p>
          <a:p>
            <a:r>
              <a:rPr lang="en-US" dirty="0" smtClean="0"/>
              <a:t>Parents</a:t>
            </a:r>
          </a:p>
          <a:p>
            <a:r>
              <a:rPr lang="en-US" dirty="0" smtClean="0"/>
              <a:t>Student representative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3600" dirty="0" smtClean="0"/>
              <a:t>Tips on Developing </a:t>
            </a:r>
            <a:r>
              <a:rPr lang="en-US" sz="3600" dirty="0"/>
              <a:t>Business Involvement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Tapping formal partnerships</a:t>
            </a:r>
          </a:p>
          <a:p>
            <a:r>
              <a:rPr lang="en-US" dirty="0"/>
              <a:t>Identifying informal partnerships</a:t>
            </a:r>
          </a:p>
          <a:p>
            <a:pPr lvl="2"/>
            <a:r>
              <a:rPr lang="en-US" dirty="0"/>
              <a:t>family </a:t>
            </a:r>
          </a:p>
          <a:p>
            <a:pPr lvl="2"/>
            <a:r>
              <a:rPr lang="en-US" dirty="0"/>
              <a:t>neighbors</a:t>
            </a:r>
          </a:p>
          <a:p>
            <a:pPr lvl="2"/>
            <a:r>
              <a:rPr lang="en-US" dirty="0"/>
              <a:t>social</a:t>
            </a:r>
          </a:p>
          <a:p>
            <a:r>
              <a:rPr lang="en-US" dirty="0" smtClean="0"/>
              <a:t>Always on </a:t>
            </a:r>
            <a:r>
              <a:rPr lang="en-US" smtClean="0"/>
              <a:t>the </a:t>
            </a:r>
            <a:r>
              <a:rPr lang="en-US" smtClean="0"/>
              <a:t>look out</a:t>
            </a:r>
            <a:endParaRPr lang="en-US" dirty="0"/>
          </a:p>
          <a:p>
            <a:pPr lvl="2"/>
            <a:r>
              <a:rPr lang="en-US" dirty="0" smtClean="0"/>
              <a:t>At the party</a:t>
            </a:r>
          </a:p>
          <a:p>
            <a:pPr lvl="2"/>
            <a:r>
              <a:rPr lang="en-US" dirty="0" smtClean="0"/>
              <a:t>Airplane</a:t>
            </a:r>
          </a:p>
          <a:p>
            <a:pPr lvl="2"/>
            <a:r>
              <a:rPr lang="en-US" dirty="0" smtClean="0"/>
              <a:t>At the grocery store</a:t>
            </a:r>
            <a:endParaRPr lang="en-US" dirty="0"/>
          </a:p>
        </p:txBody>
      </p:sp>
      <p:pic>
        <p:nvPicPr>
          <p:cNvPr id="1032" name="Picture 8" descr="C:\Users\Owner\AppData\Local\Microsoft\Windows\Temporary Internet Files\Content.IE5\GYKGBTE8\MP90031683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8984" y="2895600"/>
            <a:ext cx="2414016" cy="3657600"/>
          </a:xfrm>
          <a:prstGeom prst="rect">
            <a:avLst/>
          </a:prstGeom>
          <a:noFill/>
        </p:spPr>
      </p:pic>
    </p:spTree>
  </p:cSld>
  <p:clrMapOvr>
    <a:masterClrMapping/>
  </p:clrMapOvr>
  <p:transition advTm="67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Return on investment for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Reasons for being involved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Improved employee learning, productivity and morale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Favorable publicity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Increased networking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Increased diversity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Clearer focus for future engagement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 stronger system for developing skilled workers in the industry</a:t>
            </a:r>
          </a:p>
          <a:p>
            <a:pPr lvl="1"/>
            <a:r>
              <a:rPr lang="en-US" dirty="0" smtClean="0"/>
              <a:t>Greater exposure in the market(s) served by the </a:t>
            </a:r>
            <a:r>
              <a:rPr lang="en-US" dirty="0" smtClean="0"/>
              <a:t>company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What doesn’t work for business community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391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Asking for money</a:t>
            </a:r>
          </a:p>
          <a:p>
            <a:r>
              <a:rPr lang="en-US" dirty="0" smtClean="0"/>
              <a:t>Not having an ask</a:t>
            </a:r>
          </a:p>
          <a:p>
            <a:r>
              <a:rPr lang="en-US" dirty="0" smtClean="0"/>
              <a:t>No clear role</a:t>
            </a:r>
          </a:p>
          <a:p>
            <a:r>
              <a:rPr lang="en-US" dirty="0" smtClean="0"/>
              <a:t>Not listening to the advice or having an answer for every suggestion “Yea, we tried that” or “We’re doing that already”</a:t>
            </a:r>
          </a:p>
          <a:p>
            <a:r>
              <a:rPr lang="en-US" dirty="0" smtClean="0"/>
              <a:t>Over complicate</a:t>
            </a:r>
          </a:p>
          <a:p>
            <a:r>
              <a:rPr lang="en-US" dirty="0" smtClean="0"/>
              <a:t>Not engaging them with students</a:t>
            </a:r>
          </a:p>
          <a:p>
            <a:endParaRPr lang="en-US" dirty="0"/>
          </a:p>
        </p:txBody>
      </p:sp>
      <p:pic>
        <p:nvPicPr>
          <p:cNvPr id="24579" name="Picture 3" descr="C:\Users\Owner\AppData\Local\Microsoft\Windows\Temporary Internet Files\Content.IE5\OSUX0HJO\MP90043173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3716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How to build a strong, well run advisory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Business chair</a:t>
            </a:r>
          </a:p>
          <a:p>
            <a:r>
              <a:rPr lang="en-US" dirty="0" smtClean="0"/>
              <a:t>Communication system</a:t>
            </a:r>
          </a:p>
          <a:p>
            <a:r>
              <a:rPr lang="en-US" dirty="0" smtClean="0"/>
              <a:t>Agendas and minutes from meetings with clear action steps</a:t>
            </a:r>
          </a:p>
          <a:p>
            <a:r>
              <a:rPr lang="en-US" dirty="0" smtClean="0"/>
              <a:t>Action on recommendations</a:t>
            </a:r>
          </a:p>
          <a:p>
            <a:r>
              <a:rPr lang="en-US" dirty="0" smtClean="0"/>
              <a:t>Engagement with students</a:t>
            </a:r>
          </a:p>
          <a:p>
            <a:r>
              <a:rPr lang="en-US" dirty="0" smtClean="0"/>
              <a:t>Providing a sense of true engagement</a:t>
            </a:r>
          </a:p>
          <a:p>
            <a:r>
              <a:rPr lang="en-US" dirty="0" smtClean="0"/>
              <a:t>Clear about the “ask” at all times</a:t>
            </a:r>
          </a:p>
          <a:p>
            <a:r>
              <a:rPr lang="en-US" dirty="0" smtClean="0"/>
              <a:t>Inviting suggestions and listening to them</a:t>
            </a:r>
          </a:p>
          <a:p>
            <a:r>
              <a:rPr lang="en-US" dirty="0" smtClean="0"/>
              <a:t>By Laws- 501c3 foundation</a:t>
            </a:r>
          </a:p>
          <a:p>
            <a:endParaRPr lang="en-US" dirty="0"/>
          </a:p>
        </p:txBody>
      </p:sp>
      <p:pic>
        <p:nvPicPr>
          <p:cNvPr id="4" name="Picture 5" descr="C:\Users\Owner\AppData\Local\Microsoft\Windows\Temporary Internet Files\Content.IE5\OSUX0HJO\MP90031434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5486400"/>
            <a:ext cx="1752600" cy="1150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52578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WBL in CA Report - Irvine Foundation</a:t>
            </a:r>
          </a:p>
          <a:p>
            <a:r>
              <a:rPr lang="en-US" sz="2000" dirty="0" smtClean="0"/>
              <a:t>New Ways to Work</a:t>
            </a:r>
          </a:p>
          <a:p>
            <a:r>
              <a:rPr lang="en-US" sz="2000" dirty="0" smtClean="0"/>
              <a:t>AB 2648 Report – WestEd or CDE </a:t>
            </a:r>
          </a:p>
          <a:p>
            <a:r>
              <a:rPr lang="en-US" sz="2000" dirty="0" smtClean="0"/>
              <a:t>The Gold Standards for HS Internships - National Academy Foundation </a:t>
            </a:r>
          </a:p>
          <a:p>
            <a:r>
              <a:rPr lang="en-US" sz="2000" dirty="0" smtClean="0"/>
              <a:t>Partnership Guide - CASN</a:t>
            </a:r>
          </a:p>
          <a:p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6858" y="4114800"/>
            <a:ext cx="1927103" cy="249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r="2676" b="3581"/>
          <a:stretch>
            <a:fillRect/>
          </a:stretch>
        </p:blipFill>
        <p:spPr bwMode="auto">
          <a:xfrm>
            <a:off x="6934200" y="11430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962400"/>
            <a:ext cx="2070311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3962400"/>
            <a:ext cx="2057400" cy="264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6065" y="1828800"/>
            <a:ext cx="6788270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National Academy Foundation Website:</a:t>
            </a:r>
          </a:p>
          <a:p>
            <a:pPr algn="ctr"/>
            <a:r>
              <a:rPr lang="en-US" sz="2800" dirty="0" smtClean="0">
                <a:hlinkClick r:id="rId2"/>
              </a:rPr>
              <a:t>www.naf.org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smtClean="0"/>
              <a:t>Cindy McHugh</a:t>
            </a:r>
          </a:p>
          <a:p>
            <a:pPr algn="ctr"/>
            <a:r>
              <a:rPr lang="en-US" sz="2800" dirty="0" smtClean="0"/>
              <a:t>cmchugh@naf.org 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3200" dirty="0" smtClean="0"/>
              <a:t>ConnectEd Website:</a:t>
            </a:r>
          </a:p>
          <a:p>
            <a:pPr algn="ctr"/>
            <a:r>
              <a:rPr lang="en-US" sz="2800" dirty="0" smtClean="0">
                <a:hlinkClick r:id="rId3"/>
              </a:rPr>
              <a:t>www.ConnectEdCalifornia.org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smtClean="0"/>
              <a:t>Rob Atterbury</a:t>
            </a:r>
          </a:p>
          <a:p>
            <a:pPr algn="ctr"/>
            <a:r>
              <a:rPr lang="en-US" sz="2800" dirty="0" smtClean="0"/>
              <a:t>ratterbury@ConnectEdCalifornia.org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3810000"/>
            <a:ext cx="632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Purpose and 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391400" cy="4525963"/>
          </a:xfrm>
        </p:spPr>
        <p:txBody>
          <a:bodyPr/>
          <a:lstStyle/>
          <a:p>
            <a:r>
              <a:rPr lang="en-US" dirty="0" smtClean="0"/>
              <a:t>Expand our thinking about business and community involvement</a:t>
            </a:r>
          </a:p>
          <a:p>
            <a:r>
              <a:rPr lang="en-US" dirty="0" smtClean="0"/>
              <a:t>Review and reflect on new definition of involvement</a:t>
            </a:r>
          </a:p>
          <a:p>
            <a:r>
              <a:rPr lang="en-US" dirty="0" smtClean="0"/>
              <a:t>Identify and develop new strategies of engagement</a:t>
            </a:r>
          </a:p>
          <a:p>
            <a:r>
              <a:rPr lang="en-US" dirty="0" smtClean="0"/>
              <a:t>Understand what doesn’t work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invested?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ConnectEd Pathway Components</a:t>
            </a:r>
          </a:p>
          <a:p>
            <a:r>
              <a:rPr lang="en-US" sz="2000" dirty="0" smtClean="0"/>
              <a:t>A Challenging Academic Component</a:t>
            </a:r>
          </a:p>
          <a:p>
            <a:r>
              <a:rPr lang="en-US" sz="2000" dirty="0" smtClean="0"/>
              <a:t>A Demanding Technical Component</a:t>
            </a:r>
          </a:p>
          <a:p>
            <a:r>
              <a:rPr lang="en-US" sz="2000" dirty="0" smtClean="0"/>
              <a:t>A Work-based Learning Component</a:t>
            </a:r>
          </a:p>
          <a:p>
            <a:r>
              <a:rPr lang="en-US" sz="2000" dirty="0" smtClean="0"/>
              <a:t>Support Services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National Academy Foundation Pillars of Support</a:t>
            </a:r>
          </a:p>
          <a:p>
            <a:pPr marL="339725" indent="-339725"/>
            <a:r>
              <a:rPr lang="en-US" sz="2000" dirty="0" smtClean="0"/>
              <a:t>Academy Development</a:t>
            </a:r>
          </a:p>
          <a:p>
            <a:pPr marL="339725" indent="-339725"/>
            <a:r>
              <a:rPr lang="en-US" sz="2000" dirty="0" smtClean="0"/>
              <a:t>Advisory Board Development</a:t>
            </a:r>
          </a:p>
          <a:p>
            <a:pPr marL="339725" indent="-339725"/>
            <a:r>
              <a:rPr lang="en-US" sz="2000" dirty="0" smtClean="0"/>
              <a:t>Integrated Curriculum Support</a:t>
            </a:r>
          </a:p>
          <a:p>
            <a:pPr marL="339725" indent="-339725"/>
            <a:r>
              <a:rPr lang="en-US" sz="2000" dirty="0" smtClean="0"/>
              <a:t>Support for Work-based Learning Opportunities</a:t>
            </a:r>
          </a:p>
          <a:p>
            <a:pPr marL="0" indent="0"/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6400800" cy="1295400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Traditional Roles Business and Community partners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group brainstorm</a:t>
            </a:r>
          </a:p>
          <a:p>
            <a:r>
              <a:rPr lang="en-US" dirty="0" smtClean="0"/>
              <a:t>Debrief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Roles of Business and Industry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0" y="1600200"/>
            <a:ext cx="60960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dirty="0" smtClean="0"/>
              <a:t>Advisory Board Member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dirty="0" smtClean="0"/>
              <a:t>Approve curriculum and competencies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dirty="0" smtClean="0"/>
              <a:t>Field Trip Sites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dirty="0" smtClean="0"/>
              <a:t>Guest Speaker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dirty="0" smtClean="0"/>
              <a:t>Tutor/Mentor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dirty="0" smtClean="0"/>
              <a:t>Provide resources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dirty="0" smtClean="0"/>
              <a:t>Provide Internship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0" y="1676400"/>
            <a:ext cx="2895600" cy="434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 commitment</a:t>
            </a:r>
          </a:p>
          <a:p>
            <a:pPr algn="ctr"/>
            <a:endParaRPr lang="en-US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commitment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Additional/New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4008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Develop a vision and mission</a:t>
            </a:r>
          </a:p>
          <a:p>
            <a:r>
              <a:rPr lang="en-US" sz="2400" dirty="0" smtClean="0"/>
              <a:t>Help to define student outcomes</a:t>
            </a:r>
          </a:p>
          <a:p>
            <a:r>
              <a:rPr lang="en-US" sz="2400" dirty="0" smtClean="0"/>
              <a:t>Support the creation of the pathway</a:t>
            </a:r>
          </a:p>
          <a:p>
            <a:r>
              <a:rPr lang="en-US" sz="2400" dirty="0" smtClean="0"/>
              <a:t>Provide teacher job shadowing/externship opportunities</a:t>
            </a:r>
          </a:p>
          <a:p>
            <a:r>
              <a:rPr lang="en-US" sz="2400" dirty="0" smtClean="0"/>
              <a:t>Provide project ideas/demonstrate real-world application</a:t>
            </a:r>
          </a:p>
          <a:p>
            <a:r>
              <a:rPr lang="en-US" sz="2400" dirty="0" smtClean="0"/>
              <a:t>Assess student work</a:t>
            </a:r>
          </a:p>
          <a:p>
            <a:r>
              <a:rPr lang="en-US" sz="2400" dirty="0" smtClean="0"/>
              <a:t>Developing a broad-based coalition at the district level </a:t>
            </a:r>
          </a:p>
          <a:p>
            <a:endParaRPr lang="en-US" sz="2400" dirty="0"/>
          </a:p>
        </p:txBody>
      </p:sp>
      <p:sp>
        <p:nvSpPr>
          <p:cNvPr id="4" name="Down Arrow 3"/>
          <p:cNvSpPr/>
          <p:nvPr/>
        </p:nvSpPr>
        <p:spPr>
          <a:xfrm>
            <a:off x="0" y="1676400"/>
            <a:ext cx="2895600" cy="434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Committed</a:t>
            </a:r>
          </a:p>
          <a:p>
            <a:pPr algn="ctr"/>
            <a:endParaRPr lang="en-US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Really committed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Who, what, why and 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610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When thinking about opportunities for partner engagement, consider the following:</a:t>
            </a:r>
          </a:p>
          <a:p>
            <a:pPr lvl="1"/>
            <a:r>
              <a:rPr lang="en-US" dirty="0" smtClean="0"/>
              <a:t>Who 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What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Video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305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Work-based Learning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are the implications of this new definition on the business community?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nectEdTemplate_2009">
  <a:themeElements>
    <a:clrScheme name="ConnectEd_7_09">
      <a:dk1>
        <a:srgbClr val="F8F8F8"/>
      </a:dk1>
      <a:lt1>
        <a:srgbClr val="F8F8F8"/>
      </a:lt1>
      <a:dk2>
        <a:srgbClr val="031F73"/>
      </a:dk2>
      <a:lt2>
        <a:srgbClr val="031F73"/>
      </a:lt2>
      <a:accent1>
        <a:srgbClr val="A9C516"/>
      </a:accent1>
      <a:accent2>
        <a:srgbClr val="E37222"/>
      </a:accent2>
      <a:accent3>
        <a:srgbClr val="98C6EA"/>
      </a:accent3>
      <a:accent4>
        <a:srgbClr val="009FDA"/>
      </a:accent4>
      <a:accent5>
        <a:srgbClr val="9093CE"/>
      </a:accent5>
      <a:accent6>
        <a:srgbClr val="FFC550"/>
      </a:accent6>
      <a:hlink>
        <a:srgbClr val="A9C516"/>
      </a:hlink>
      <a:folHlink>
        <a:srgbClr val="A9C51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ConnectEdTemplate_2009</Template>
  <TotalTime>1513</TotalTime>
  <Words>735</Words>
  <Application>Microsoft Office PowerPoint</Application>
  <PresentationFormat>On-screen Show (4:3)</PresentationFormat>
  <Paragraphs>163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ConnectEdTemplate_2009</vt:lpstr>
      <vt:lpstr>Engaging Business and Community Partners in New Roles   Educating for Careers Conference March 5, 2011 </vt:lpstr>
      <vt:lpstr>Purpose and Overview</vt:lpstr>
      <vt:lpstr>Why are we invested?</vt:lpstr>
      <vt:lpstr>Traditional Roles Business and Community partners </vt:lpstr>
      <vt:lpstr>Roles of Business and Industry</vt:lpstr>
      <vt:lpstr>Additional/New roles</vt:lpstr>
      <vt:lpstr>Who, what, why and when?</vt:lpstr>
      <vt:lpstr>Video Example</vt:lpstr>
      <vt:lpstr>Question</vt:lpstr>
      <vt:lpstr>Value of a Business/Community  Partner </vt:lpstr>
      <vt:lpstr>Who should be included?</vt:lpstr>
      <vt:lpstr>Tips on Developing Business Involvement</vt:lpstr>
      <vt:lpstr>Return on investment for business</vt:lpstr>
      <vt:lpstr>What doesn’t work for business community partners</vt:lpstr>
      <vt:lpstr>How to build a strong, well run advisory board</vt:lpstr>
      <vt:lpstr>Resources</vt:lpstr>
      <vt:lpstr>Additional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pattig</dc:creator>
  <cp:lastModifiedBy>Robert</cp:lastModifiedBy>
  <cp:revision>131</cp:revision>
  <dcterms:created xsi:type="dcterms:W3CDTF">2009-07-06T23:34:35Z</dcterms:created>
  <dcterms:modified xsi:type="dcterms:W3CDTF">2011-03-05T06:34:28Z</dcterms:modified>
</cp:coreProperties>
</file>